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888" r:id="rId6"/>
  </p:sldMasterIdLst>
  <p:sldIdLst>
    <p:sldId id="256" r:id="rId7"/>
    <p:sldId id="257" r:id="rId8"/>
    <p:sldId id="259" r:id="rId9"/>
    <p:sldId id="258" r:id="rId10"/>
    <p:sldId id="261" r:id="rId11"/>
    <p:sldId id="262" r:id="rId12"/>
    <p:sldId id="263" r:id="rId13"/>
    <p:sldId id="264" r:id="rId14"/>
    <p:sldId id="265"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2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762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776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4660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6666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6754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299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83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480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597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8753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1070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051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18313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01795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94684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35630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99181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42004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14809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6872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62493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8124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33883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32619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5889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08203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61169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A59210-7E50-4A67-8016-471012E51CC6}" type="datetimeFigureOut">
              <a:rPr lang="en-US" smtClean="0">
                <a:solidFill>
                  <a:srgbClr val="DBF5F9">
                    <a:shade val="90000"/>
                  </a:srgbClr>
                </a:solidFill>
              </a:rPr>
              <a:pPr/>
              <a:t>1/15/2019</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5A373D93-379C-457C-8D38-24AC9F1FB514}"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1458278587"/>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3467207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A59210-7E50-4A67-8016-471012E51CC6}" type="datetimeFigureOut">
              <a:rPr lang="en-US" smtClean="0">
                <a:solidFill>
                  <a:srgbClr val="DBF5F9">
                    <a:shade val="90000"/>
                  </a:srgbClr>
                </a:solidFill>
              </a:rPr>
              <a:pPr/>
              <a:t>1/15/2019</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5A373D93-379C-457C-8D38-24AC9F1FB514}"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1821959970"/>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11409485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10280123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17367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06407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6859306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9757997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8497240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060083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0640586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97212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896289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74909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4243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9345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53922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55423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2637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65195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42329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546946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62485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2" name="Footer Placeholder 1"/>
          <p:cNvSpPr>
            <a:spLocks noGrp="1"/>
          </p:cNvSpPr>
          <p:nvPr>
            <p:ph type="ftr" sz="quarter" idx="11"/>
          </p:nvPr>
        </p:nvSpPr>
        <p:spPr/>
        <p:txBody>
          <a:bodyPr/>
          <a:lstStyle/>
          <a:p>
            <a:endParaRPr lang="en-US">
              <a:solidFill>
                <a:prstClr val="black">
                  <a:tint val="75000"/>
                </a:prst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19" name="Footer Placeholder 18"/>
          <p:cNvSpPr>
            <a:spLocks noGrp="1"/>
          </p:cNvSpPr>
          <p:nvPr>
            <p:ph type="ftr" sz="quarter" idx="11"/>
          </p:nvPr>
        </p:nvSpPr>
        <p:spPr>
          <a:xfrm>
            <a:off x="3581400" y="76200"/>
            <a:ext cx="2895600" cy="288925"/>
          </a:xfrm>
        </p:spPr>
        <p:txBody>
          <a:bodyPr/>
          <a:lstStyle/>
          <a:p>
            <a:endParaRPr lang="en-US">
              <a:solidFill>
                <a:prstClr val="black">
                  <a:tint val="75000"/>
                </a:prst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6" name="Slide Number Placeholder 1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10" name="Footer Placeholder 9"/>
          <p:cNvSpPr>
            <a:spLocks noGrp="1"/>
          </p:cNvSpPr>
          <p:nvPr>
            <p:ph type="ftr" sz="quarter" idx="11"/>
          </p:nvPr>
        </p:nvSpPr>
        <p:spPr/>
        <p:txBody>
          <a:bodyPr/>
          <a:lstStyle/>
          <a:p>
            <a:endParaRPr lang="en-US">
              <a:solidFill>
                <a:prstClr val="black">
                  <a:tint val="75000"/>
                </a:prstClr>
              </a:solidFill>
            </a:endParaRPr>
          </a:p>
        </p:txBody>
      </p:sp>
      <p:sp>
        <p:nvSpPr>
          <p:cNvPr id="31" name="Slide Number Placeholder 30"/>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516799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8229600" y="6477000"/>
            <a:ext cx="762000" cy="246888"/>
          </a:xfrm>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21" name="Footer Placeholder 20"/>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24" name="Footer Placeholder 23"/>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29" name="Footer Placeholder 28"/>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31" name="Slide Number Placeholder 30"/>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0785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829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248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6225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4736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45814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A59210-7E50-4A67-8016-471012E51CC6}" type="datetimeFigureOut">
              <a:rPr lang="en-US" smtClean="0">
                <a:solidFill>
                  <a:srgbClr val="04617B">
                    <a:shade val="90000"/>
                  </a:srgbClr>
                </a:solidFill>
              </a:rPr>
              <a:pPr/>
              <a:t>1/15/2019</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373D93-379C-457C-8D38-24AC9F1FB514}"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89812400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82920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A7CC2A6-53E2-402C-914D-FA661C2A1D7A}" type="datetimeFigureOut">
              <a:rPr lang="en-US" smtClean="0">
                <a:solidFill>
                  <a:prstClr val="black">
                    <a:tint val="75000"/>
                  </a:prstClr>
                </a:solidFill>
              </a:rPr>
              <a:pPr/>
              <a:t>1/15/2019</a:t>
            </a:fld>
            <a:endParaRPr lang="en-US">
              <a:solidFill>
                <a:prstClr val="black">
                  <a:tint val="75000"/>
                </a:prst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solidFill>
                <a:prstClr val="black">
                  <a:tint val="75000"/>
                </a:prst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536AFC3-38CD-4113-8284-AE1AA76E3BB7}"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Rectangle 3"/>
          <p:cNvSpPr/>
          <p:nvPr/>
        </p:nvSpPr>
        <p:spPr>
          <a:xfrm>
            <a:off x="1050175" y="442784"/>
            <a:ext cx="7043659"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CITY COUNCIL MEETING</a:t>
            </a:r>
            <a:endParaRPr lang="en-US"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5" name="TextBox 4"/>
          <p:cNvSpPr txBox="1"/>
          <p:nvPr/>
        </p:nvSpPr>
        <p:spPr>
          <a:xfrm>
            <a:off x="925296" y="1366114"/>
            <a:ext cx="7179424" cy="4093428"/>
          </a:xfrm>
          <a:prstGeom prst="rect">
            <a:avLst/>
          </a:prstGeom>
          <a:noFill/>
        </p:spPr>
        <p:txBody>
          <a:bodyPr wrap="square" rtlCol="0">
            <a:spAutoFit/>
          </a:bodyPr>
          <a:lstStyle/>
          <a:p>
            <a:pPr algn="ctr"/>
            <a:r>
              <a:rPr lang="en-US" sz="3600" dirty="0" smtClean="0">
                <a:solidFill>
                  <a:schemeClr val="bg1"/>
                </a:solidFill>
              </a:rPr>
              <a:t>City Council will meet on</a:t>
            </a:r>
          </a:p>
          <a:p>
            <a:pPr algn="ctr"/>
            <a:r>
              <a:rPr lang="en-US" sz="3600" dirty="0" smtClean="0">
                <a:solidFill>
                  <a:schemeClr val="bg1"/>
                </a:solidFill>
              </a:rPr>
              <a:t>January 10, 2019 at 6 p.m. </a:t>
            </a:r>
          </a:p>
          <a:p>
            <a:pPr algn="ctr"/>
            <a:r>
              <a:rPr lang="en-US" sz="3600" dirty="0" smtClean="0">
                <a:solidFill>
                  <a:schemeClr val="bg1"/>
                </a:solidFill>
              </a:rPr>
              <a:t>in the Council Chambers of City Hall at 500 Main Street. Everyone is welcome to attend.  You may also watch the meeting on your local </a:t>
            </a:r>
            <a:r>
              <a:rPr lang="en-US" sz="4000" dirty="0" smtClean="0">
                <a:solidFill>
                  <a:schemeClr val="bg1"/>
                </a:solidFill>
              </a:rPr>
              <a:t>Government Access Channel. </a:t>
            </a:r>
            <a:endParaRPr lang="en-US" sz="4000" dirty="0">
              <a:solidFill>
                <a:schemeClr val="bg1"/>
              </a:solidFill>
            </a:endParaRPr>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5459541"/>
            <a:ext cx="1842597" cy="1371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5612" y="5257800"/>
            <a:ext cx="1121182" cy="140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216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457200"/>
            <a:ext cx="9144000" cy="1323439"/>
          </a:xfrm>
          <a:prstGeom prst="rect">
            <a:avLst/>
          </a:prstGeom>
          <a:noFill/>
        </p:spPr>
        <p:txBody>
          <a:bodyPr wrap="square" lIns="91440" tIns="45720" rIns="91440" bIns="45720">
            <a:spAutoFit/>
          </a:bodyPr>
          <a:lstStyle/>
          <a:p>
            <a:pPr algn="ctr"/>
            <a:r>
              <a:rPr lang="en-US" sz="8000" b="1" dirty="0" smtClean="0">
                <a:ln w="17780" cmpd="sng">
                  <a:solidFill>
                    <a:srgbClr val="FFFFFF"/>
                  </a:solidFill>
                  <a:prstDash val="solid"/>
                  <a:miter lim="800000"/>
                </a:ln>
                <a:solidFill>
                  <a:srgbClr val="0070C0"/>
                </a:solidFill>
                <a:effectLst>
                  <a:outerShdw blurRad="50800" algn="tl" rotWithShape="0">
                    <a:srgbClr val="000000"/>
                  </a:outerShdw>
                </a:effectLst>
                <a:latin typeface="Arial" panose="020B0604020202020204" pitchFamily="34" charset="0"/>
                <a:cs typeface="Arial" panose="020B0604020202020204" pitchFamily="34" charset="0"/>
              </a:rPr>
              <a:t>Meeting</a:t>
            </a:r>
            <a:endParaRPr lang="en-US" sz="8000" b="1" dirty="0">
              <a:ln w="17780" cmpd="sng">
                <a:solidFill>
                  <a:srgbClr val="FFFFFF"/>
                </a:solidFill>
                <a:prstDash val="solid"/>
                <a:miter lim="800000"/>
              </a:ln>
              <a:solidFill>
                <a:srgbClr val="0070C0"/>
              </a:solidFill>
              <a:effectLst>
                <a:outerShdw blurRad="50800" algn="tl" rotWithShape="0">
                  <a:srgbClr val="000000"/>
                </a:outerShdw>
              </a:effectLst>
              <a:latin typeface="Arial" panose="020B0604020202020204" pitchFamily="34" charset="0"/>
              <a:cs typeface="Arial" panose="020B0604020202020204" pitchFamily="34" charset="0"/>
            </a:endParaRPr>
          </a:p>
        </p:txBody>
      </p:sp>
      <p:sp>
        <p:nvSpPr>
          <p:cNvPr id="5" name="TextBox 4"/>
          <p:cNvSpPr txBox="1"/>
          <p:nvPr/>
        </p:nvSpPr>
        <p:spPr>
          <a:xfrm>
            <a:off x="1371600" y="1905000"/>
            <a:ext cx="6553200" cy="3477875"/>
          </a:xfrm>
          <a:prstGeom prst="rect">
            <a:avLst/>
          </a:prstGeom>
          <a:noFill/>
        </p:spPr>
        <p:txBody>
          <a:bodyPr wrap="square" rtlCol="0">
            <a:spAutoFit/>
          </a:bodyPr>
          <a:lstStyle/>
          <a:p>
            <a:pPr algn="ctr"/>
            <a:r>
              <a:rPr lang="en-US" sz="4400" b="1" dirty="0" smtClean="0">
                <a:solidFill>
                  <a:prstClr val="black"/>
                </a:solidFill>
                <a:latin typeface="Arial" panose="020B0604020202020204" pitchFamily="34" charset="0"/>
                <a:cs typeface="Arial" panose="020B0604020202020204" pitchFamily="34" charset="0"/>
              </a:rPr>
              <a:t>The Human Rights Commission will meet on August 14, 2017 at 6:00 p.m. in the Council Chambers of City Hall.</a:t>
            </a:r>
            <a:endParaRPr lang="en-US" sz="44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789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152401" y="457200"/>
            <a:ext cx="8686800" cy="1015663"/>
          </a:xfrm>
          <a:prstGeom prst="rect">
            <a:avLst/>
          </a:prstGeom>
          <a:noFill/>
        </p:spPr>
        <p:txBody>
          <a:bodyPr wrap="square" lIns="91440" tIns="45720" rIns="91440" bIns="45720">
            <a:spAutoFit/>
          </a:bodyPr>
          <a:lstStyle/>
          <a:p>
            <a:pPr algn="ctr"/>
            <a:r>
              <a:rPr lang="en-US" sz="6000" b="1" dirty="0" smtClean="0">
                <a:ln w="17780" cmpd="sng">
                  <a:solidFill>
                    <a:srgbClr val="FFFFFF"/>
                  </a:solidFill>
                  <a:prstDash val="solid"/>
                  <a:miter lim="800000"/>
                </a:ln>
                <a:solidFill>
                  <a:srgbClr val="0070C0"/>
                </a:solidFill>
                <a:effectLst>
                  <a:outerShdw blurRad="50800" algn="tl" rotWithShape="0">
                    <a:srgbClr val="000000"/>
                  </a:outerShdw>
                </a:effectLst>
                <a:latin typeface="Arial" panose="020B0604020202020204" pitchFamily="34" charset="0"/>
                <a:cs typeface="Arial" panose="020B0604020202020204" pitchFamily="34" charset="0"/>
              </a:rPr>
              <a:t>Meeting Rescheduled</a:t>
            </a:r>
            <a:endParaRPr lang="en-US" sz="6000" b="1" dirty="0">
              <a:ln w="17780" cmpd="sng">
                <a:solidFill>
                  <a:srgbClr val="FFFFFF"/>
                </a:solidFill>
                <a:prstDash val="solid"/>
                <a:miter lim="800000"/>
              </a:ln>
              <a:solidFill>
                <a:srgbClr val="0070C0"/>
              </a:solidFill>
              <a:effectLst>
                <a:outerShdw blurRad="50800" algn="tl" rotWithShape="0">
                  <a:srgbClr val="000000"/>
                </a:outerShdw>
              </a:effectLst>
              <a:latin typeface="Arial" panose="020B0604020202020204" pitchFamily="34" charset="0"/>
              <a:cs typeface="Arial" panose="020B0604020202020204" pitchFamily="34" charset="0"/>
            </a:endParaRPr>
          </a:p>
        </p:txBody>
      </p:sp>
      <p:sp>
        <p:nvSpPr>
          <p:cNvPr id="5" name="TextBox 4"/>
          <p:cNvSpPr txBox="1"/>
          <p:nvPr/>
        </p:nvSpPr>
        <p:spPr>
          <a:xfrm>
            <a:off x="1219200" y="1828800"/>
            <a:ext cx="6781800" cy="4154984"/>
          </a:xfrm>
          <a:prstGeom prst="rect">
            <a:avLst/>
          </a:prstGeom>
          <a:noFill/>
        </p:spPr>
        <p:txBody>
          <a:bodyPr wrap="square" rtlCol="0">
            <a:spAutoFit/>
          </a:bodyPr>
          <a:lstStyle/>
          <a:p>
            <a:pPr algn="ctr"/>
            <a:r>
              <a:rPr lang="en-US" sz="4400" b="1" smtClean="0">
                <a:solidFill>
                  <a:prstClr val="black"/>
                </a:solidFill>
                <a:latin typeface="Arial" panose="020B0604020202020204" pitchFamily="34" charset="0"/>
                <a:cs typeface="Arial" panose="020B0604020202020204" pitchFamily="34" charset="0"/>
              </a:rPr>
              <a:t>The April </a:t>
            </a:r>
            <a:r>
              <a:rPr lang="en-US" sz="4400" b="1" dirty="0" smtClean="0">
                <a:solidFill>
                  <a:prstClr val="black"/>
                </a:solidFill>
                <a:latin typeface="Arial" panose="020B0604020202020204" pitchFamily="34" charset="0"/>
                <a:cs typeface="Arial" panose="020B0604020202020204" pitchFamily="34" charset="0"/>
              </a:rPr>
              <a:t>Human Rights Commission meeting has been rescheduled for April 23, 2018 at 4:00 p.m. in the Council Chambers of City Hall.</a:t>
            </a:r>
            <a:endParaRPr lang="en-US" sz="44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1735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904999"/>
          </a:xfrm>
        </p:spPr>
        <p:txBody>
          <a:bodyPr>
            <a:normAutofit/>
          </a:bodyPr>
          <a:lstStyle/>
          <a:p>
            <a:pPr algn="ctr"/>
            <a:r>
              <a:rPr lang="en-US" sz="5400" dirty="0" smtClean="0">
                <a:solidFill>
                  <a:srgbClr val="FF0000"/>
                </a:solidFill>
                <a:latin typeface="New Century Schoolbook Roman" pitchFamily="18" charset="0"/>
                <a:cs typeface="Arial" panose="020B0604020202020204" pitchFamily="34" charset="0"/>
              </a:rPr>
              <a:t>Meeting</a:t>
            </a:r>
            <a:br>
              <a:rPr lang="en-US" sz="5400" dirty="0" smtClean="0">
                <a:solidFill>
                  <a:srgbClr val="FF0000"/>
                </a:solidFill>
                <a:latin typeface="New Century Schoolbook Roman" pitchFamily="18" charset="0"/>
                <a:cs typeface="Arial" panose="020B0604020202020204" pitchFamily="34" charset="0"/>
              </a:rPr>
            </a:br>
            <a:r>
              <a:rPr lang="en-US" sz="5400" dirty="0" smtClean="0">
                <a:solidFill>
                  <a:srgbClr val="FF0000"/>
                </a:solidFill>
                <a:latin typeface="New Century Schoolbook Roman" pitchFamily="18" charset="0"/>
                <a:cs typeface="Arial" panose="020B0604020202020204" pitchFamily="34" charset="0"/>
              </a:rPr>
              <a:t>Cancelled</a:t>
            </a:r>
            <a:endParaRPr lang="en-US" sz="5400" dirty="0">
              <a:solidFill>
                <a:srgbClr val="FF0000"/>
              </a:solidFill>
              <a:latin typeface="New Century Schoolbook Roman" pitchFamily="18" charset="0"/>
              <a:cs typeface="Arial" panose="020B0604020202020204" pitchFamily="34" charset="0"/>
            </a:endParaRPr>
          </a:p>
        </p:txBody>
      </p:sp>
      <p:sp>
        <p:nvSpPr>
          <p:cNvPr id="3" name="Subtitle 2"/>
          <p:cNvSpPr>
            <a:spLocks noGrp="1"/>
          </p:cNvSpPr>
          <p:nvPr>
            <p:ph type="subTitle" idx="1"/>
          </p:nvPr>
        </p:nvSpPr>
        <p:spPr>
          <a:xfrm>
            <a:off x="990600" y="2667000"/>
            <a:ext cx="6781800" cy="2971800"/>
          </a:xfrm>
        </p:spPr>
        <p:txBody>
          <a:bodyPr>
            <a:noAutofit/>
          </a:bodyPr>
          <a:lstStyle/>
          <a:p>
            <a:r>
              <a:rPr lang="en-US" sz="4400" dirty="0" smtClean="0">
                <a:latin typeface="Arial Black" panose="020B0A04020102020204" pitchFamily="34" charset="0"/>
              </a:rPr>
              <a:t>The Human Rights Commission meeting </a:t>
            </a:r>
          </a:p>
          <a:p>
            <a:r>
              <a:rPr lang="en-US" sz="4400" dirty="0" smtClean="0">
                <a:latin typeface="Arial Black" panose="020B0A04020102020204" pitchFamily="34" charset="0"/>
              </a:rPr>
              <a:t>For April has been</a:t>
            </a:r>
          </a:p>
          <a:p>
            <a:r>
              <a:rPr lang="en-US" sz="4400" dirty="0" smtClean="0">
                <a:latin typeface="Arial Black" panose="020B0A04020102020204" pitchFamily="34" charset="0"/>
              </a:rPr>
              <a:t>Cancelled</a:t>
            </a:r>
          </a:p>
        </p:txBody>
      </p:sp>
    </p:spTree>
    <p:extLst>
      <p:ext uri="{BB962C8B-B14F-4D97-AF65-F5344CB8AC3E}">
        <p14:creationId xmlns:p14="http://schemas.microsoft.com/office/powerpoint/2010/main" val="3935429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8" name="TextBox 7"/>
          <p:cNvSpPr txBox="1"/>
          <p:nvPr/>
        </p:nvSpPr>
        <p:spPr>
          <a:xfrm>
            <a:off x="1066800" y="1819771"/>
            <a:ext cx="7010400" cy="3785652"/>
          </a:xfrm>
          <a:prstGeom prst="rect">
            <a:avLst/>
          </a:prstGeom>
          <a:noFill/>
        </p:spPr>
        <p:txBody>
          <a:bodyPr wrap="square" rtlCol="0">
            <a:spAutoFit/>
          </a:bodyPr>
          <a:lstStyle/>
          <a:p>
            <a:pPr algn="ctr"/>
            <a:r>
              <a:rPr lang="en-US" sz="4000" dirty="0" smtClean="0">
                <a:solidFill>
                  <a:prstClr val="black"/>
                </a:solidFill>
                <a:latin typeface="Arial Black" panose="020B0A04020102020204" pitchFamily="34" charset="0"/>
              </a:rPr>
              <a:t>The City of Murray Cable Commission will meet on November 28, 2018 at 4 p.m. in the Council Chambers of City Hall.</a:t>
            </a:r>
            <a:endParaRPr lang="en-US" sz="4000" dirty="0">
              <a:solidFill>
                <a:prstClr val="black"/>
              </a:solidFill>
              <a:latin typeface="Arial Black" panose="020B0A04020102020204" pitchFamily="34" charset="0"/>
            </a:endParaRPr>
          </a:p>
        </p:txBody>
      </p:sp>
      <p:sp>
        <p:nvSpPr>
          <p:cNvPr id="2" name="TextBox 1"/>
          <p:cNvSpPr txBox="1"/>
          <p:nvPr/>
        </p:nvSpPr>
        <p:spPr>
          <a:xfrm>
            <a:off x="1447800" y="496332"/>
            <a:ext cx="6248400" cy="1323439"/>
          </a:xfrm>
          <a:prstGeom prst="rect">
            <a:avLst/>
          </a:prstGeom>
          <a:noFill/>
        </p:spPr>
        <p:txBody>
          <a:bodyPr wrap="square" rtlCol="0">
            <a:spAutoFit/>
          </a:bodyPr>
          <a:lstStyle/>
          <a:p>
            <a:pPr algn="ctr"/>
            <a:r>
              <a:rPr lang="en-US" sz="8000" b="1" dirty="0" smtClean="0">
                <a:ln w="18000">
                  <a:solidFill>
                    <a:prstClr val="black"/>
                  </a:solidFill>
                  <a:prstDash val="solid"/>
                  <a:miter lim="800000"/>
                </a:ln>
                <a:solidFill>
                  <a:srgbClr val="C00000"/>
                </a:solidFill>
                <a:effectLst>
                  <a:outerShdw blurRad="25500" dist="23000" dir="7020000" algn="tl">
                    <a:srgbClr val="000000">
                      <a:alpha val="50000"/>
                    </a:srgbClr>
                  </a:outerShdw>
                </a:effectLst>
              </a:rPr>
              <a:t>MEETING</a:t>
            </a:r>
            <a:endParaRPr lang="en-US" sz="8000" b="1" dirty="0">
              <a:ln w="18000">
                <a:solidFill>
                  <a:prstClr val="black"/>
                </a:solidFill>
                <a:prstDash val="solid"/>
                <a:miter lim="800000"/>
              </a:ln>
              <a:solidFill>
                <a:srgbClr val="C00000"/>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4656711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8" name="TextBox 7"/>
          <p:cNvSpPr txBox="1"/>
          <p:nvPr/>
        </p:nvSpPr>
        <p:spPr>
          <a:xfrm>
            <a:off x="838200" y="1819771"/>
            <a:ext cx="7467600" cy="2554545"/>
          </a:xfrm>
          <a:prstGeom prst="rect">
            <a:avLst/>
          </a:prstGeom>
          <a:noFill/>
        </p:spPr>
        <p:txBody>
          <a:bodyPr wrap="square" rtlCol="0">
            <a:spAutoFit/>
          </a:bodyPr>
          <a:lstStyle/>
          <a:p>
            <a:pPr algn="ctr"/>
            <a:r>
              <a:rPr lang="en-US" sz="4000" dirty="0" smtClean="0">
                <a:solidFill>
                  <a:prstClr val="black"/>
                </a:solidFill>
                <a:latin typeface="Arial Black" panose="020B0A04020102020204" pitchFamily="34" charset="0"/>
              </a:rPr>
              <a:t>The City of Murray Cable Commission meeting scheduled for May 23, 2018 has been cancelled. </a:t>
            </a:r>
            <a:endParaRPr lang="en-US" sz="4000" dirty="0">
              <a:solidFill>
                <a:prstClr val="black"/>
              </a:solidFill>
              <a:latin typeface="Arial Black" panose="020B0A04020102020204" pitchFamily="34" charset="0"/>
            </a:endParaRPr>
          </a:p>
        </p:txBody>
      </p:sp>
      <p:sp>
        <p:nvSpPr>
          <p:cNvPr id="2" name="TextBox 1"/>
          <p:cNvSpPr txBox="1"/>
          <p:nvPr/>
        </p:nvSpPr>
        <p:spPr>
          <a:xfrm>
            <a:off x="0" y="496332"/>
            <a:ext cx="9144000" cy="2154436"/>
          </a:xfrm>
          <a:prstGeom prst="rect">
            <a:avLst/>
          </a:prstGeom>
          <a:noFill/>
        </p:spPr>
        <p:txBody>
          <a:bodyPr wrap="square" rtlCol="0">
            <a:spAutoFit/>
          </a:bodyPr>
          <a:lstStyle/>
          <a:p>
            <a:pPr algn="ctr"/>
            <a:r>
              <a:rPr lang="en-US" sz="5400" b="1" dirty="0" smtClean="0">
                <a:ln w="18000">
                  <a:solidFill>
                    <a:prstClr val="black"/>
                  </a:solidFill>
                  <a:prstDash val="solid"/>
                  <a:miter lim="800000"/>
                </a:ln>
                <a:solidFill>
                  <a:srgbClr val="FF0000"/>
                </a:solidFill>
                <a:effectLst>
                  <a:outerShdw blurRad="25500" dist="23000" dir="7020000" algn="tl">
                    <a:srgbClr val="000000">
                      <a:alpha val="50000"/>
                    </a:srgbClr>
                  </a:outerShdw>
                </a:effectLst>
              </a:rPr>
              <a:t>MEETING CANCELLED</a:t>
            </a:r>
          </a:p>
          <a:p>
            <a:pPr algn="ctr"/>
            <a:endParaRPr lang="en-US" sz="8000" b="1" dirty="0">
              <a:ln w="18000">
                <a:solidFill>
                  <a:prstClr val="black"/>
                </a:solidFill>
                <a:prstDash val="solid"/>
                <a:miter lim="800000"/>
              </a:ln>
              <a:solidFill>
                <a:srgbClr val="FF0000"/>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8395432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5000">
              <a:schemeClr val="accent1">
                <a:tint val="66000"/>
                <a:satMod val="160000"/>
                <a:lumMod val="36000"/>
                <a:alpha val="92000"/>
              </a:schemeClr>
            </a:gs>
            <a:gs pos="6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2">
                <a:lumMod val="40000"/>
                <a:lumOff val="60000"/>
              </a:schemeClr>
            </a:solidFill>
          </a:ln>
          <a:effectLst>
            <a:glow rad="63500">
              <a:schemeClr val="accent2">
                <a:satMod val="175000"/>
                <a:alpha val="40000"/>
              </a:schemeClr>
            </a:glow>
            <a:innerShdw blurRad="63500" dist="50800" dir="13500000">
              <a:prstClr val="black">
                <a:alpha val="50000"/>
              </a:prstClr>
            </a:innerShdw>
          </a:effectLst>
        </p:spPr>
        <p:style>
          <a:lnRef idx="1">
            <a:schemeClr val="accent5"/>
          </a:lnRef>
          <a:fillRef idx="3">
            <a:schemeClr val="accent5"/>
          </a:fillRef>
          <a:effectRef idx="2">
            <a:schemeClr val="accent5"/>
          </a:effectRef>
          <a:fontRef idx="minor">
            <a:schemeClr val="lt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MEETING</a:t>
            </a:r>
          </a:p>
        </p:txBody>
      </p:sp>
      <p:sp>
        <p:nvSpPr>
          <p:cNvPr id="3" name="Content Placeholder 2"/>
          <p:cNvSpPr>
            <a:spLocks noGrp="1"/>
          </p:cNvSpPr>
          <p:nvPr>
            <p:ph idx="1"/>
          </p:nvPr>
        </p:nvSpPr>
        <p:spPr/>
        <p:txBody>
          <a:bodyPr/>
          <a:lstStyle/>
          <a:p>
            <a:pPr marL="0" indent="0" algn="ctr">
              <a:buNone/>
            </a:pP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City of Murray </a:t>
            </a: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Code Enforcement Board </a:t>
            </a: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will meet </a:t>
            </a:r>
            <a:r>
              <a:rPr lang="en-US" sz="48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on </a:t>
            </a:r>
            <a:r>
              <a:rPr lang="en-US" sz="4800" b="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December 3, </a:t>
            </a: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2019 </a:t>
            </a: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t>
            </a: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 </a:t>
            </a: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p.m. </a:t>
            </a: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as needed in </a:t>
            </a: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Council Chambers of City Hall.</a:t>
            </a:r>
          </a:p>
          <a:p>
            <a:pPr marL="0" indent="0">
              <a:buNone/>
            </a:pPr>
            <a:endParaRPr lang="en-US" dirty="0"/>
          </a:p>
        </p:txBody>
      </p:sp>
    </p:spTree>
    <p:extLst>
      <p:ext uri="{BB962C8B-B14F-4D97-AF65-F5344CB8AC3E}">
        <p14:creationId xmlns:p14="http://schemas.microsoft.com/office/powerpoint/2010/main" val="1561268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Rectangle 3"/>
          <p:cNvSpPr/>
          <p:nvPr/>
        </p:nvSpPr>
        <p:spPr>
          <a:xfrm>
            <a:off x="1143000" y="379274"/>
            <a:ext cx="7043658" cy="1754326"/>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SPECIAL CALLED </a:t>
            </a:r>
          </a:p>
          <a:p>
            <a:pPr algn="ctr"/>
            <a:r>
              <a:rPr lang="en-US" sz="54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CITY COUNCIL MEETING</a:t>
            </a:r>
            <a:endParaRPr lang="en-US" sz="5400" b="1" cap="none" spc="0"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555007" y="2438400"/>
            <a:ext cx="8035651" cy="1938992"/>
          </a:xfrm>
          <a:prstGeom prst="rect">
            <a:avLst/>
          </a:prstGeom>
          <a:noFill/>
        </p:spPr>
        <p:txBody>
          <a:bodyPr wrap="square" rtlCol="0">
            <a:spAutoFit/>
          </a:bodyPr>
          <a:lstStyle/>
          <a:p>
            <a:pPr algn="ctr"/>
            <a:r>
              <a:rPr lang="en-US" sz="4000" dirty="0" smtClean="0">
                <a:solidFill>
                  <a:schemeClr val="bg1"/>
                </a:solidFill>
              </a:rPr>
              <a:t>City Council will meet on Monday, May 8, 2017 at 4:00 p.m. in the Council Chambers of City Hall. </a:t>
            </a:r>
            <a:endParaRPr lang="en-US" sz="4000" dirty="0">
              <a:solidFill>
                <a:schemeClr val="bg1"/>
              </a:solidFill>
            </a:endParaRPr>
          </a:p>
        </p:txBody>
      </p:sp>
    </p:spTree>
    <p:extLst>
      <p:ext uri="{BB962C8B-B14F-4D97-AF65-F5344CB8AC3E}">
        <p14:creationId xmlns:p14="http://schemas.microsoft.com/office/powerpoint/2010/main" val="1239282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Rectangle 3"/>
          <p:cNvSpPr/>
          <p:nvPr/>
        </p:nvSpPr>
        <p:spPr>
          <a:xfrm>
            <a:off x="1064451" y="228600"/>
            <a:ext cx="7200753" cy="1754326"/>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rPr>
              <a:t>CITY COUNCIL MEETING </a:t>
            </a:r>
            <a:br>
              <a:rPr lang="en-US" sz="5400" b="1" cap="none" spc="0" dirty="0" smtClean="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rPr>
            </a:br>
            <a:r>
              <a:rPr lang="en-US" sz="5400" b="1" cap="none" spc="0" dirty="0" smtClean="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rPr>
              <a:t>RESCHEDULED</a:t>
            </a:r>
            <a:endParaRPr lang="en-US" sz="5400" b="1" cap="none" spc="0" dirty="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612691" y="1979365"/>
            <a:ext cx="8035651" cy="4401205"/>
          </a:xfrm>
          <a:prstGeom prst="rect">
            <a:avLst/>
          </a:prstGeom>
          <a:noFill/>
        </p:spPr>
        <p:txBody>
          <a:bodyPr wrap="square" rtlCol="0">
            <a:spAutoFit/>
          </a:bodyPr>
          <a:lstStyle/>
          <a:p>
            <a:pPr algn="ctr"/>
            <a:r>
              <a:rPr lang="en-US" sz="4000" dirty="0" smtClean="0">
                <a:solidFill>
                  <a:schemeClr val="bg1"/>
                </a:solidFill>
              </a:rPr>
              <a:t>The City Council meeting on January 12, 2017 has been rescheduled to January 9, 2017. They will meet in the Council Chambers of City Hall. Everyone is welcome to attend. You may also watch the meeting on your local Government Access Channel.   </a:t>
            </a:r>
            <a:endParaRPr lang="en-US" sz="4000" dirty="0">
              <a:solidFill>
                <a:schemeClr val="bg1"/>
              </a:solidFill>
            </a:endParaRPr>
          </a:p>
        </p:txBody>
      </p:sp>
    </p:spTree>
    <p:extLst>
      <p:ext uri="{BB962C8B-B14F-4D97-AF65-F5344CB8AC3E}">
        <p14:creationId xmlns:p14="http://schemas.microsoft.com/office/powerpoint/2010/main" val="3655679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1231557" y="1524000"/>
            <a:ext cx="6845643" cy="3970318"/>
          </a:xfrm>
          <a:prstGeom prst="rect">
            <a:avLst/>
          </a:prstGeom>
          <a:noFill/>
        </p:spPr>
        <p:txBody>
          <a:bodyPr wrap="square" rtlCol="0">
            <a:spAutoFit/>
          </a:bodyPr>
          <a:lstStyle/>
          <a:p>
            <a:pPr algn="ctr"/>
            <a:r>
              <a:rPr lang="en-US" sz="3600" dirty="0" smtClean="0">
                <a:solidFill>
                  <a:schemeClr val="bg1"/>
                </a:solidFill>
                <a:latin typeface="Arial" panose="020B0604020202020204" pitchFamily="34" charset="0"/>
                <a:cs typeface="Arial" panose="020B0604020202020204" pitchFamily="34" charset="0"/>
              </a:rPr>
              <a:t>The City Council will attend a dinner at Oakhurst on October 17, 2016.  The reception will begin at 6:00 p.m. with dinner following at 6:30 p.m. at the invitation of Dr. Davies.  No business will be conducted.</a:t>
            </a:r>
            <a:endParaRPr lang="en-US" sz="3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9552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3000">
              <a:srgbClr val="FFF200"/>
            </a:gs>
            <a:gs pos="95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8" name="TextBox 7"/>
          <p:cNvSpPr txBox="1"/>
          <p:nvPr/>
        </p:nvSpPr>
        <p:spPr>
          <a:xfrm>
            <a:off x="1143000" y="2209800"/>
            <a:ext cx="7010400" cy="2862322"/>
          </a:xfrm>
          <a:prstGeom prst="rect">
            <a:avLst/>
          </a:prstGeom>
          <a:noFill/>
        </p:spPr>
        <p:txBody>
          <a:bodyPr wrap="square" rtlCol="0">
            <a:spAutoFit/>
          </a:bodyPr>
          <a:lstStyle/>
          <a:p>
            <a:pPr algn="ctr"/>
            <a:r>
              <a:rPr lang="en-US" sz="3600" dirty="0" smtClean="0">
                <a:solidFill>
                  <a:srgbClr val="663300"/>
                </a:solidFill>
                <a:latin typeface="Arial Black" panose="020B0A04020102020204" pitchFamily="34" charset="0"/>
              </a:rPr>
              <a:t>The City of Murray Planning Commission will </a:t>
            </a:r>
            <a:r>
              <a:rPr lang="en-US" sz="3600" smtClean="0">
                <a:solidFill>
                  <a:srgbClr val="663300"/>
                </a:solidFill>
                <a:latin typeface="Arial Black" panose="020B0A04020102020204" pitchFamily="34" charset="0"/>
              </a:rPr>
              <a:t>meet </a:t>
            </a:r>
            <a:r>
              <a:rPr lang="en-US" sz="3600" smtClean="0">
                <a:solidFill>
                  <a:srgbClr val="663300"/>
                </a:solidFill>
                <a:latin typeface="Arial Black" panose="020B0A04020102020204" pitchFamily="34" charset="0"/>
              </a:rPr>
              <a:t>April 16, </a:t>
            </a:r>
            <a:r>
              <a:rPr lang="en-US" sz="3600" dirty="0" smtClean="0">
                <a:solidFill>
                  <a:srgbClr val="663300"/>
                </a:solidFill>
                <a:latin typeface="Arial Black" panose="020B0A04020102020204" pitchFamily="34" charset="0"/>
              </a:rPr>
              <a:t>2019 </a:t>
            </a:r>
            <a:r>
              <a:rPr lang="en-US" sz="3600" dirty="0" smtClean="0">
                <a:solidFill>
                  <a:srgbClr val="663300"/>
                </a:solidFill>
                <a:latin typeface="Arial Black" panose="020B0A04020102020204" pitchFamily="34" charset="0"/>
              </a:rPr>
              <a:t>at 4:30 p.m. in the Council Chambers of City Hall.</a:t>
            </a:r>
            <a:endParaRPr lang="en-US" sz="3600" dirty="0">
              <a:solidFill>
                <a:srgbClr val="663300"/>
              </a:solidFill>
              <a:latin typeface="Arial Black" panose="020B0A040201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9276" y="304800"/>
            <a:ext cx="2286000" cy="1638300"/>
          </a:xfrm>
          <a:prstGeom prst="rect">
            <a:avLst/>
          </a:prstGeom>
        </p:spPr>
      </p:pic>
    </p:spTree>
    <p:extLst>
      <p:ext uri="{BB962C8B-B14F-4D97-AF65-F5344CB8AC3E}">
        <p14:creationId xmlns:p14="http://schemas.microsoft.com/office/powerpoint/2010/main" val="1706026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8" name="TextBox 7"/>
          <p:cNvSpPr txBox="1"/>
          <p:nvPr/>
        </p:nvSpPr>
        <p:spPr>
          <a:xfrm>
            <a:off x="1143000" y="2743200"/>
            <a:ext cx="7010400" cy="2308324"/>
          </a:xfrm>
          <a:prstGeom prst="rect">
            <a:avLst/>
          </a:prstGeom>
          <a:noFill/>
        </p:spPr>
        <p:txBody>
          <a:bodyPr wrap="square" rtlCol="0">
            <a:spAutoFit/>
          </a:bodyPr>
          <a:lstStyle/>
          <a:p>
            <a:pPr algn="ctr"/>
            <a:r>
              <a:rPr lang="en-US" sz="3600" dirty="0" smtClean="0">
                <a:solidFill>
                  <a:srgbClr val="663300"/>
                </a:solidFill>
                <a:latin typeface="Arial Black" panose="020B0A04020102020204" pitchFamily="34" charset="0"/>
              </a:rPr>
              <a:t>The June 20, 2017 meeting of the City of Murray Planning Commission has been cancelled. </a:t>
            </a:r>
            <a:endParaRPr lang="en-US" sz="3600" dirty="0">
              <a:solidFill>
                <a:srgbClr val="663300"/>
              </a:solidFill>
              <a:latin typeface="Arial Black" panose="020B0A040201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9276" y="647700"/>
            <a:ext cx="2286000" cy="1638300"/>
          </a:xfrm>
          <a:prstGeom prst="rect">
            <a:avLst/>
          </a:prstGeom>
        </p:spPr>
      </p:pic>
    </p:spTree>
    <p:extLst>
      <p:ext uri="{BB962C8B-B14F-4D97-AF65-F5344CB8AC3E}">
        <p14:creationId xmlns:p14="http://schemas.microsoft.com/office/powerpoint/2010/main" val="4287188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TextBox 7"/>
          <p:cNvSpPr txBox="1"/>
          <p:nvPr/>
        </p:nvSpPr>
        <p:spPr>
          <a:xfrm>
            <a:off x="762000" y="2362200"/>
            <a:ext cx="7620000" cy="2862322"/>
          </a:xfrm>
          <a:prstGeom prst="rect">
            <a:avLst/>
          </a:prstGeom>
          <a:noFill/>
        </p:spPr>
        <p:txBody>
          <a:bodyPr wrap="square" rtlCol="0">
            <a:spAutoFit/>
          </a:bodyPr>
          <a:lstStyle/>
          <a:p>
            <a:pPr algn="ctr"/>
            <a:r>
              <a:rPr lang="en-US" sz="3600" dirty="0" smtClean="0">
                <a:solidFill>
                  <a:prstClr val="white"/>
                </a:solidFill>
                <a:latin typeface="Arial Black" panose="020B0A04020102020204" pitchFamily="34" charset="0"/>
              </a:rPr>
              <a:t>The City of Murray Board of Zoning Adjustments will meet </a:t>
            </a:r>
            <a:r>
              <a:rPr lang="en-US" sz="3600" smtClean="0">
                <a:solidFill>
                  <a:prstClr val="white"/>
                </a:solidFill>
                <a:latin typeface="Arial Black" panose="020B0A04020102020204" pitchFamily="34" charset="0"/>
              </a:rPr>
              <a:t>on December 19, </a:t>
            </a:r>
            <a:r>
              <a:rPr lang="en-US" sz="3600" dirty="0" smtClean="0">
                <a:solidFill>
                  <a:prstClr val="white"/>
                </a:solidFill>
                <a:latin typeface="Arial Black" panose="020B0A04020102020204" pitchFamily="34" charset="0"/>
              </a:rPr>
              <a:t>2018 at 4:30 p.m. in the Council Chambers of City Hall</a:t>
            </a:r>
            <a:r>
              <a:rPr lang="en-US" sz="2800" dirty="0" smtClean="0">
                <a:solidFill>
                  <a:prstClr val="white"/>
                </a:solidFill>
                <a:latin typeface="Arial Black" panose="020B0A04020102020204" pitchFamily="34" charset="0"/>
              </a:rPr>
              <a:t>.</a:t>
            </a:r>
            <a:endParaRPr lang="en-US" sz="2800" dirty="0">
              <a:solidFill>
                <a:prstClr val="white"/>
              </a:solidFill>
              <a:latin typeface="Arial Black" panose="020B0A04020102020204" pitchFamily="34" charset="0"/>
            </a:endParaRPr>
          </a:p>
        </p:txBody>
      </p:sp>
      <p:pic>
        <p:nvPicPr>
          <p:cNvPr id="1032" name="Picture 8" descr="C:\Users\dclayton\Pictures\Meetings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799805"/>
            <a:ext cx="3276600" cy="1274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148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TextBox 7"/>
          <p:cNvSpPr txBox="1"/>
          <p:nvPr/>
        </p:nvSpPr>
        <p:spPr>
          <a:xfrm>
            <a:off x="762000" y="2362200"/>
            <a:ext cx="7620000" cy="3416320"/>
          </a:xfrm>
          <a:prstGeom prst="rect">
            <a:avLst/>
          </a:prstGeom>
          <a:noFill/>
        </p:spPr>
        <p:txBody>
          <a:bodyPr wrap="square" rtlCol="0">
            <a:spAutoFit/>
          </a:bodyPr>
          <a:lstStyle/>
          <a:p>
            <a:pPr algn="ctr"/>
            <a:r>
              <a:rPr lang="en-US" sz="3600" dirty="0" smtClean="0">
                <a:solidFill>
                  <a:prstClr val="white"/>
                </a:solidFill>
                <a:latin typeface="Arial Black" panose="020B0A04020102020204" pitchFamily="34" charset="0"/>
              </a:rPr>
              <a:t>The City of Murray Board of Zoning Adjustments will have a special-called meeting on February 8, 2017 at 4:30 p.m. in the Council Chambers of City Hall</a:t>
            </a:r>
            <a:r>
              <a:rPr lang="en-US" sz="2800" dirty="0" smtClean="0">
                <a:solidFill>
                  <a:prstClr val="white"/>
                </a:solidFill>
                <a:latin typeface="Arial Black" panose="020B0A04020102020204" pitchFamily="34" charset="0"/>
              </a:rPr>
              <a:t>.</a:t>
            </a:r>
            <a:endParaRPr lang="en-US" sz="2800" dirty="0">
              <a:solidFill>
                <a:prstClr val="white"/>
              </a:solidFill>
              <a:latin typeface="Arial Black" panose="020B0A04020102020204" pitchFamily="34" charset="0"/>
            </a:endParaRPr>
          </a:p>
        </p:txBody>
      </p:sp>
      <p:pic>
        <p:nvPicPr>
          <p:cNvPr id="1032" name="Picture 8" descr="C:\Users\dclayton\Pictures\Meetings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799805"/>
            <a:ext cx="3276600" cy="1274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7477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TextBox 7"/>
          <p:cNvSpPr txBox="1"/>
          <p:nvPr/>
        </p:nvSpPr>
        <p:spPr>
          <a:xfrm>
            <a:off x="729241" y="2133600"/>
            <a:ext cx="7620000" cy="2308324"/>
          </a:xfrm>
          <a:prstGeom prst="rect">
            <a:avLst/>
          </a:prstGeom>
          <a:noFill/>
        </p:spPr>
        <p:txBody>
          <a:bodyPr wrap="square" rtlCol="0">
            <a:spAutoFit/>
          </a:bodyPr>
          <a:lstStyle/>
          <a:p>
            <a:pPr algn="ctr"/>
            <a:r>
              <a:rPr lang="en-US" sz="3600" dirty="0" smtClean="0">
                <a:solidFill>
                  <a:prstClr val="white"/>
                </a:solidFill>
                <a:latin typeface="Arial Black" panose="020B0A04020102020204" pitchFamily="34" charset="0"/>
              </a:rPr>
              <a:t>The City of Murray Board of Zoning Adjustments meeting scheduled for January 17, 2018 has been canceled.</a:t>
            </a:r>
            <a:endParaRPr lang="en-US" sz="2800" dirty="0">
              <a:solidFill>
                <a:prstClr val="white"/>
              </a:solidFill>
              <a:latin typeface="Arial Black" panose="020B0A04020102020204" pitchFamily="34" charset="0"/>
            </a:endParaRPr>
          </a:p>
        </p:txBody>
      </p:sp>
      <p:sp>
        <p:nvSpPr>
          <p:cNvPr id="2" name="TextBox 1"/>
          <p:cNvSpPr txBox="1"/>
          <p:nvPr/>
        </p:nvSpPr>
        <p:spPr>
          <a:xfrm>
            <a:off x="228599" y="304800"/>
            <a:ext cx="8610601" cy="1200329"/>
          </a:xfrm>
          <a:prstGeom prst="rect">
            <a:avLst/>
          </a:prstGeom>
          <a:noFill/>
        </p:spPr>
        <p:txBody>
          <a:bodyPr wrap="square" rtlCol="0">
            <a:spAutoFit/>
          </a:bodyPr>
          <a:lstStyle/>
          <a:p>
            <a:pPr algn="ctr"/>
            <a:r>
              <a:rPr lang="en-US" sz="7200" b="1" dirty="0" smtClean="0">
                <a:solidFill>
                  <a:prstClr val="white"/>
                </a:solidFill>
              </a:rPr>
              <a:t>MEETING CANCELLED</a:t>
            </a:r>
            <a:endParaRPr lang="en-US" sz="7200" b="1" dirty="0">
              <a:solidFill>
                <a:prstClr val="white"/>
              </a:solidFill>
            </a:endParaRPr>
          </a:p>
        </p:txBody>
      </p:sp>
    </p:spTree>
    <p:extLst>
      <p:ext uri="{BB962C8B-B14F-4D97-AF65-F5344CB8AC3E}">
        <p14:creationId xmlns:p14="http://schemas.microsoft.com/office/powerpoint/2010/main" val="2765378385"/>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4309</TotalTime>
  <Words>426</Words>
  <Application>Microsoft Office PowerPoint</Application>
  <PresentationFormat>On-screen Show (4:3)</PresentationFormat>
  <Paragraphs>30</Paragraphs>
  <Slides>15</Slides>
  <Notes>0</Notes>
  <HiddenSlides>0</HiddenSlides>
  <MMClips>0</MMClips>
  <ScaleCrop>false</ScaleCrop>
  <HeadingPairs>
    <vt:vector size="4" baseType="variant">
      <vt:variant>
        <vt:lpstr>Theme</vt:lpstr>
      </vt:variant>
      <vt:variant>
        <vt:i4>6</vt:i4>
      </vt:variant>
      <vt:variant>
        <vt:lpstr>Slide Titles</vt:lpstr>
      </vt:variant>
      <vt:variant>
        <vt:i4>15</vt:i4>
      </vt:variant>
    </vt:vector>
  </HeadingPairs>
  <TitlesOfParts>
    <vt:vector size="21" baseType="lpstr">
      <vt:lpstr>1_Office Theme</vt:lpstr>
      <vt:lpstr>2_Office Theme</vt:lpstr>
      <vt:lpstr>3_Office Theme</vt:lpstr>
      <vt:lpstr>Flow</vt:lpstr>
      <vt:lpstr>4_Office Theme</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Meeting Cancelled</vt:lpstr>
      <vt:lpstr>PowerPoint Presentation</vt:lpstr>
      <vt:lpstr>PowerPoint Presentation</vt:lpstr>
      <vt:lpstr>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Clayton, Dannetta - GIS Technician</dc:creator>
  <cp:lastModifiedBy>Byczynski, Robert - IT Manager</cp:lastModifiedBy>
  <cp:revision>83</cp:revision>
  <dcterms:created xsi:type="dcterms:W3CDTF">2016-03-01T14:38:38Z</dcterms:created>
  <dcterms:modified xsi:type="dcterms:W3CDTF">2019-01-15T20:10:52Z</dcterms:modified>
</cp:coreProperties>
</file>